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57" r:id="rId6"/>
    <p:sldId id="261" r:id="rId7"/>
    <p:sldId id="262" r:id="rId8"/>
    <p:sldId id="263" r:id="rId9"/>
    <p:sldId id="288" r:id="rId10"/>
    <p:sldId id="265" r:id="rId11"/>
    <p:sldId id="266" r:id="rId12"/>
    <p:sldId id="268" r:id="rId13"/>
    <p:sldId id="270" r:id="rId14"/>
    <p:sldId id="291" r:id="rId15"/>
    <p:sldId id="272" r:id="rId16"/>
    <p:sldId id="274" r:id="rId17"/>
    <p:sldId id="284" r:id="rId18"/>
    <p:sldId id="285" r:id="rId19"/>
    <p:sldId id="287" r:id="rId20"/>
    <p:sldId id="289" r:id="rId21"/>
    <p:sldId id="276" r:id="rId22"/>
    <p:sldId id="278" r:id="rId23"/>
    <p:sldId id="280" r:id="rId24"/>
    <p:sldId id="282" r:id="rId25"/>
    <p:sldId id="283" r:id="rId26"/>
    <p:sldId id="286" r:id="rId2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600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404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4370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806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286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4078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5251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152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437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23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669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714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72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808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839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227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3577-8CAD-4278-9052-B49D20D0FD24}" type="datetimeFigureOut">
              <a:rPr lang="hu-HU" smtClean="0"/>
              <a:t>2021.12.13.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04B229-603D-4A50-9B30-03E9458BA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065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anna.szabo@bmkik.h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Szakképzési munkaszerződés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5166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754E412-9886-413C-B785-3BFF4614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Szakképzési munkaszerződés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7A3595E6-7678-4917-AC0E-159F5E3BE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hu-H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szakképzési munkaszerződéssel a </a:t>
            </a:r>
            <a:r>
              <a:rPr lang="hu-H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tanuló és 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duális képzőhely között </a:t>
            </a:r>
            <a:r>
              <a:rPr lang="hu-HU" sz="24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munkaviszony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jön létre.</a:t>
            </a:r>
          </a:p>
          <a:p>
            <a:pPr marL="0" indent="0">
              <a:buNone/>
            </a:pPr>
            <a:r>
              <a:rPr lang="hu-HU" sz="24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Kötelezettségek</a:t>
            </a:r>
            <a:r>
              <a:rPr lang="hu-HU" sz="240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24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Tanuló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szakirányú oktatáson való részvétel </a:t>
            </a:r>
            <a:r>
              <a:rPr lang="hu-H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(a szakmára előírt egészségügyi feltételeknek és pályaalkalmassági követelményeknek való megfelelés)</a:t>
            </a:r>
          </a:p>
          <a:p>
            <a:pPr algn="just">
              <a:buFontTx/>
              <a:buChar char="-"/>
            </a:pPr>
            <a:r>
              <a:rPr lang="hu-HU" sz="24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Duális </a:t>
            </a:r>
            <a:r>
              <a:rPr lang="hu-HU" sz="24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képzőhely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szakirányú oktatáson való foglalkoztatás és oktatás + a törvényben meghatározott juttatások nyújtása. </a:t>
            </a:r>
          </a:p>
          <a:p>
            <a:pPr algn="just">
              <a:buFontTx/>
              <a:buChar char="-"/>
            </a:pP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szakirányú oktatás kezdő napjával kezdődő hatállyal a szakirányú oktatás egészére kiterjedő határozott </a:t>
            </a:r>
            <a:r>
              <a:rPr lang="hu-H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időtartamra, vagy évente 1 alkalommal 4-12 hét egybefüggő időszakra 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köthető.</a:t>
            </a:r>
          </a:p>
          <a:p>
            <a:pPr>
              <a:buFontTx/>
              <a:buChar char="-"/>
            </a:pP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egyidejűleg csak </a:t>
            </a:r>
            <a:r>
              <a:rPr lang="hu-H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szakképzési munkaszerződés köthető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46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szakképzési munkaszerződést, annak módosítását és felmondását </a:t>
            </a:r>
            <a:r>
              <a:rPr lang="hu-H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írásba kell foglalni.</a:t>
            </a:r>
            <a:r>
              <a:rPr lang="hu-H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szakképzési munkaszerződés tartalmát a felek </a:t>
            </a:r>
            <a:r>
              <a:rPr lang="hu-H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közös megegyezéssel módosíthatják.</a:t>
            </a:r>
          </a:p>
          <a:p>
            <a:pPr algn="just"/>
            <a:endParaRPr lang="hu-HU" dirty="0" smtClean="0"/>
          </a:p>
          <a:p>
            <a:pPr algn="just"/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szakképzési munkaszerződést át kell olvasni!!!!!!!</a:t>
            </a:r>
          </a:p>
          <a:p>
            <a:pPr algn="just"/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Átolvasás után alá kell írni (18 életév alatt a szülőnek/gyámnak is)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774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B5DAB33D-928F-4EC8-94BB-5CC5C8C8E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Szakképzési munkaszerződés tartalmi elemei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DE31529F-5C43-4E37-8C90-7AC65949D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duális képzőhely neve, székhelye, elérhetősége, adószáma, statisztikai számjele, cégjegyzékszáma vagy egyéni vállalkozó, egyéb szervezet nyilvántartási száma, törvényes képviselő családi és utóneve</a:t>
            </a: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tanuló, illetve a képzésben részt vevő személy természetes személyazonosító adatai, lakcíme, oktatási azonosító száma, elérhetősége,</a:t>
            </a: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szakképző intézménynek neve, székhelye, elérhetősége, OM azonosítója, képviselőjének neve,</a:t>
            </a: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szakirányú oktatás körébe tartozó munkafeladatok</a:t>
            </a: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szakirányú oktatás időtartama és helye,</a:t>
            </a: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munkabér összege,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Kötelezettségvállalás egészség-, és munkavédelmi oktatásra</a:t>
            </a:r>
          </a:p>
        </p:txBody>
      </p:sp>
    </p:spTree>
    <p:extLst>
      <p:ext uri="{BB962C8B-B14F-4D97-AF65-F5344CB8AC3E}">
        <p14:creationId xmlns:p14="http://schemas.microsoft.com/office/powerpoint/2010/main" val="247219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E8466FA6-87F7-470F-B909-EF7A11B5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szakképzési munkaszerződés alapján járó munkabér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5FB97805-580D-4DF4-9DF7-57D4125C4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Biztosítotti jogviszony, 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nyugellátásra jogosító szolgálati idő, nyugdíjalapot képező jövedelem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tárgyhót követő hónap 10. napjáig történő átutalással kell teljesíteni – mértéke min.bér min. 60%-a, </a:t>
            </a:r>
            <a:r>
              <a:rPr lang="hu-H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100%-a.</a:t>
            </a:r>
          </a:p>
          <a:p>
            <a:pPr algn="just"/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figyelembe kell venni a tanuló, illetve a képzésben részt vevő személy szakmai felkészültségét, tanulmányi eredményeit </a:t>
            </a:r>
            <a:endParaRPr lang="hu-H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Egyéb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juttatások (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cafetéria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min.bér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mértékéig/év,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ledolgozott munkanapokra arányosan jár</a:t>
            </a:r>
          </a:p>
          <a:p>
            <a:pPr marL="285750" indent="-285750">
              <a:buFontTx/>
              <a:buChar char="-"/>
              <a:defRPr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Teljes hónapra jár (tanév kezdete előtt jön létre-teljes havi munkabér jár</a:t>
            </a:r>
          </a:p>
          <a:p>
            <a:pPr marL="285750" indent="-285750">
              <a:buFontTx/>
              <a:buChar char="-"/>
              <a:defRPr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tanév közben jön létre - időarányos munkabér jár)</a:t>
            </a:r>
          </a:p>
          <a:p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Igazolatlan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mulasztással arányosan csökkenteni kell</a:t>
            </a:r>
          </a:p>
        </p:txBody>
      </p:sp>
    </p:spTree>
    <p:extLst>
      <p:ext uri="{BB962C8B-B14F-4D97-AF65-F5344CB8AC3E}">
        <p14:creationId xmlns:p14="http://schemas.microsoft.com/office/powerpoint/2010/main" val="7426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>
          <a:xfrm>
            <a:off x="2506664" y="457200"/>
            <a:ext cx="7704137" cy="19812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Egyszeri pályakezdési juttatás (2022)</a:t>
            </a:r>
          </a:p>
        </p:txBody>
      </p:sp>
      <p:sp>
        <p:nvSpPr>
          <p:cNvPr id="30723" name="Tartalom helye 2"/>
          <p:cNvSpPr>
            <a:spLocks noGrp="1"/>
          </p:cNvSpPr>
          <p:nvPr>
            <p:ph idx="1"/>
          </p:nvPr>
        </p:nvSpPr>
        <p:spPr>
          <a:xfrm>
            <a:off x="2506664" y="2667001"/>
            <a:ext cx="7704137" cy="3332163"/>
          </a:xfrm>
        </p:spPr>
        <p:txBody>
          <a:bodyPr rtlCol="0">
            <a:normAutofit lnSpcReduction="10000"/>
          </a:bodyPr>
          <a:lstStyle/>
          <a:p>
            <a:pPr marL="114300" indent="0" algn="just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Alapja: </a:t>
            </a:r>
          </a:p>
          <a:p>
            <a:pPr algn="just">
              <a:buClr>
                <a:schemeClr val="accent1">
                  <a:lumMod val="75000"/>
                </a:schemeClr>
              </a:buClr>
              <a:defRPr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a)mindenkori minimálbér 80%-a: szakmai vizsga eredménye 2,00–2,99 között van – 160.000,- Ft</a:t>
            </a:r>
          </a:p>
          <a:p>
            <a:pPr algn="just">
              <a:buClr>
                <a:schemeClr val="accent1">
                  <a:lumMod val="75000"/>
                </a:schemeClr>
              </a:buClr>
              <a:defRPr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110%-a, ha a szakmai vizsga eredménye 3,00–3,99 között van – 220.000,- Ft</a:t>
            </a:r>
          </a:p>
          <a:p>
            <a:pPr algn="just">
              <a:buClr>
                <a:schemeClr val="accent1">
                  <a:lumMod val="75000"/>
                </a:schemeClr>
              </a:buClr>
              <a:defRPr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145%-a, ha a szakmai vizsga eredménye 4,00–4,49 között van – 290.000,- Ft</a:t>
            </a:r>
          </a:p>
          <a:p>
            <a:pPr algn="just">
              <a:buClr>
                <a:schemeClr val="accent1">
                  <a:lumMod val="75000"/>
                </a:schemeClr>
              </a:buClr>
              <a:defRPr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180%-a, ha a szakmai vizsga eredménye 4,49 fölött van – 360.000,- Ft</a:t>
            </a:r>
          </a:p>
          <a:p>
            <a:pPr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751465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F5778E6-FF7B-4EFA-B288-48DE1FFE6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733D03A1-BF17-4ACF-91D0-8E7D2D99D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Tanuló kötelezettségei:</a:t>
            </a: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duális képzőhely képzési rendjét megtartja, a képzésre vonatkozó utasításait végrehajtja,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szakmai ismereteket a képességeinek megfelelően elsajátítja,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biztonsági, egészségügyi és munkavédelmi előírásokat megtartja,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nem tanúsít olyan magatartást, amellyel a duális képzőhelynek jogos gazdasági vagy egyéb érdekeit veszélyeztetné.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78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266AE32-363E-4A14-9700-BCBF90092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Munka-és pihenőidő, mentesülés a munkavégzési kötelezettség alól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5A0B4E31-0C40-489B-A477-90F4A42A8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 ill. 7 óra – 6.00 és 22.00 óra között – 16 óra pihenőidő</a:t>
            </a:r>
          </a:p>
          <a:p>
            <a:pPr algn="just"/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4,5 óra után 30 perc; 6 óra után 45 perc egybefüggő szünet</a:t>
            </a:r>
          </a:p>
          <a:p>
            <a:pPr algn="just"/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Legfeljebb 2hetes munkaidőkeret;</a:t>
            </a:r>
          </a:p>
          <a:p>
            <a:pPr algn="just"/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életévig 45 munkanap/év; utána 30 munkanap/év szabadság 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Kiadásánál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figyelemmel kell lenni az őszi, téli, tavaszi és nyári szünet rendjére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nyári szünetben 15 munkanap egybefüggően a tanuló kérésére)</a:t>
            </a:r>
          </a:p>
          <a:p>
            <a:pPr algn="just"/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Szakmai vizsga előtt egybefüggően 15 munkanap felkészülési idő – szakképző intézményben</a:t>
            </a:r>
          </a:p>
        </p:txBody>
      </p:sp>
    </p:spTree>
    <p:extLst>
      <p:ext uri="{BB962C8B-B14F-4D97-AF65-F5344CB8AC3E}">
        <p14:creationId xmlns:p14="http://schemas.microsoft.com/office/powerpoint/2010/main" val="156962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mentesül a munkavégzési kötelezettség alól munkanapokon az alábbi esetekben: 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közismereti oktatási napokon és olyan oktatási napokon, amikor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szakirányú oktatáshoz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kapcsolódó tananyagelemet a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szakképző intézmény végzi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szakképző intézmény által szervezett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rendezvény napján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vizsgatárgyanként 4-4 munkanapon</a:t>
            </a:r>
          </a:p>
          <a:p>
            <a:pPr lvl="1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szakmai vizsgára felkészülés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esetén: legalább 15 egybefüggő munkanapon</a:t>
            </a:r>
          </a:p>
          <a:p>
            <a:pPr lvl="1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vizsga napján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a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tanulmányokat befejező szakmai vizsgája napján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hu-H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olyan esetben, amikor a munkajogi szabályok szerint a munkavállaló mentesül a munkavégzési kötelezettség alól.</a:t>
            </a:r>
            <a:endParaRPr lang="hu-H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076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hu-H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Betegszabadság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naptári évenként 15 munkanap (a munkaidő-beosztás szerinti munkanapokra), a betegszabadságot meghaladó időre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táppénz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jár a tanulónak.</a:t>
            </a:r>
          </a:p>
          <a:p>
            <a:pPr lvl="0"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duális képzőhely köteles biztosítani az egészséges, biztonságos munkavégzés körülményeit, a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munkavédelmi oktatást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az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orvosi vizsgálatot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továbbá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felelősségbiztosítást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kell kötnie.</a:t>
            </a:r>
          </a:p>
        </p:txBody>
      </p:sp>
    </p:spTree>
    <p:extLst>
      <p:ext uri="{BB962C8B-B14F-4D97-AF65-F5344CB8AC3E}">
        <p14:creationId xmlns:p14="http://schemas.microsoft.com/office/powerpoint/2010/main" val="3403403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Igazolt és igazolatlan hiányzások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A hiányzást a házirendben foglaltak szerint igazolni kell (orvos, szülő).</a:t>
            </a:r>
          </a:p>
          <a:p>
            <a:pPr algn="just"/>
            <a:r>
              <a:rPr lang="hu-HU" dirty="0"/>
              <a:t>Ha a </a:t>
            </a:r>
            <a:r>
              <a:rPr lang="hu-HU" dirty="0" smtClean="0"/>
              <a:t>tanulónak a </a:t>
            </a:r>
            <a:r>
              <a:rPr lang="hu-HU" dirty="0"/>
              <a:t>szorgalmi időszakban teljesítendő </a:t>
            </a:r>
            <a:r>
              <a:rPr lang="hu-HU" dirty="0" smtClean="0"/>
              <a:t>szakirányú oktatásról </a:t>
            </a:r>
            <a:r>
              <a:rPr lang="hu-HU" dirty="0"/>
              <a:t>való igazolt és igazolatlan mulasztása egy </a:t>
            </a:r>
            <a:r>
              <a:rPr lang="hu-HU" dirty="0" smtClean="0"/>
              <a:t>tanévben meghaladja </a:t>
            </a:r>
            <a:r>
              <a:rPr lang="hu-HU" dirty="0"/>
              <a:t>az adott tanévre vonatkozó összes szakirányú </a:t>
            </a:r>
            <a:r>
              <a:rPr lang="hu-HU" dirty="0" smtClean="0"/>
              <a:t>oktatási idő 20 </a:t>
            </a:r>
            <a:r>
              <a:rPr lang="hu-HU" dirty="0"/>
              <a:t>százalékát, a </a:t>
            </a:r>
            <a:r>
              <a:rPr lang="hu-HU" dirty="0" smtClean="0"/>
              <a:t>tanuló a tanulmányait </a:t>
            </a:r>
            <a:r>
              <a:rPr lang="hu-HU" dirty="0"/>
              <a:t>csak az évfolyam megismétlésével folytathatja.</a:t>
            </a:r>
          </a:p>
        </p:txBody>
      </p:sp>
    </p:spTree>
    <p:extLst>
      <p:ext uri="{BB962C8B-B14F-4D97-AF65-F5344CB8AC3E}">
        <p14:creationId xmlns:p14="http://schemas.microsoft.com/office/powerpoint/2010/main" val="322932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Szakmai oktatás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Szakmai oktatás = ágazati alapoktatás (9. osztály) + szakirányú oktatás (10. és 11. osztály)</a:t>
            </a:r>
          </a:p>
          <a:p>
            <a:pPr marL="0" indent="0" algn="ctr">
              <a:buNone/>
            </a:pPr>
            <a:r>
              <a:rPr lang="hu-HU" dirty="0" smtClean="0"/>
              <a:t>Ágazati alapoktatás (9. osztály) : </a:t>
            </a:r>
            <a:r>
              <a:rPr lang="hu-HU" u="sng" dirty="0" smtClean="0"/>
              <a:t>szakképző iskolában</a:t>
            </a:r>
            <a:endParaRPr lang="hu-HU" u="sng" dirty="0"/>
          </a:p>
          <a:p>
            <a:pPr marL="0" indent="0" algn="ctr">
              <a:buNone/>
            </a:pPr>
            <a:r>
              <a:rPr lang="hu-HU" dirty="0" smtClean="0"/>
              <a:t>Ágazati alapoktatás végén (9. osztály június): </a:t>
            </a:r>
            <a:r>
              <a:rPr lang="hu-HU" u="sng" dirty="0" smtClean="0"/>
              <a:t>ágazati alapvizsga </a:t>
            </a:r>
            <a:r>
              <a:rPr lang="hu-HU" dirty="0" smtClean="0"/>
              <a:t>(Ha sikerül = 10. osztály – ha nem sikerül: újra 9. osztály)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0355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tanuló szorgalmi időszakon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kívüli egybefüggő gyakorlatról való igazolt és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igazolatlan mulasztása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meghaladja a szorgalmi időszakon kívüli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egybefüggő gyakorlat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foglalkozásainak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százalékát, a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tanuló az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évfolyam követelményeit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teljesítette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magasabb évfolyamba nem léphet. </a:t>
            </a:r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igazolatlan mulasztás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haladhatja meg a szorgalmi időszakon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kívüli egybefüggő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gyakorlat foglalkozásainak öt százalékát. </a:t>
            </a:r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igazolatlan mulasztást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tanuló, illetve a képzésben részt vevő személy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pótolni köteles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tanuló mulasztása a 20%-mértéket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eléri, és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mulasztását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következő tanév megkezdéséig pótolja,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magasabb évfolyamba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léphet.</a:t>
            </a:r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137979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4485A90B-3BCE-422E-B249-86D26A32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tanuló kártérítési felelőssége duális képzőhelyen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AF3DF9A2-7D15-4005-9941-60C5E4490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>
              <a:effectLst/>
              <a:latin typeface="Arial" panose="020B0604020202020204" pitchFamily="34" charset="0"/>
            </a:endParaRP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gondatlan károkozás esetén: min.bér </a:t>
            </a:r>
            <a:r>
              <a:rPr lang="hu-H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50%-a</a:t>
            </a: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szándékos károkozás esetén: min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bér </a:t>
            </a:r>
            <a:r>
              <a:rPr lang="hu-H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ötszöröse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Felelősségbiztosítás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Közvetítői tevékenység (duális képzőhely költsége)</a:t>
            </a:r>
          </a:p>
        </p:txBody>
      </p:sp>
    </p:spTree>
    <p:extLst>
      <p:ext uri="{BB962C8B-B14F-4D97-AF65-F5344CB8AC3E}">
        <p14:creationId xmlns:p14="http://schemas.microsoft.com/office/powerpoint/2010/main" val="10950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BABF90B2-BE4B-458C-8DC3-003B3FF0E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szakképzési munkaszerződés megszűnése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6C29821B-1E76-448F-82CE-326042D2D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u-H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tanulói jogviszony megszűnésétől számított 30. napon,</a:t>
            </a:r>
          </a:p>
          <a:p>
            <a:pPr algn="just"/>
            <a:r>
              <a:rPr lang="hu-H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szakmai vizsga sikeres letétele hónapjának utolsó napján,</a:t>
            </a:r>
          </a:p>
          <a:p>
            <a:pPr algn="just"/>
            <a:r>
              <a:rPr lang="hu-H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duális képzőhely jogutód nélküli megszűnése napján,</a:t>
            </a:r>
          </a:p>
          <a:p>
            <a:pPr algn="just"/>
            <a:r>
              <a:rPr lang="hu-H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szakirányú oktatásban való részvételtől eltiltó határozat véglegessé válásának napján,</a:t>
            </a:r>
          </a:p>
          <a:p>
            <a:pPr algn="just"/>
            <a:r>
              <a:rPr lang="hu-H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tanuló halála napján,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659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0BBE781D-A247-4E3D-B850-38E75AE7E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szakképzési munkaszerződés megszüntetése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0CA40BC8-31B4-4929-B6AF-E759AFD11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közös megegyezéssel a közös megegyezésben megjelölt nappal,</a:t>
            </a: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felmondással a felmondás közlésétől számított 15. nappal – képzőhelynek indokolni kell</a:t>
            </a:r>
          </a:p>
          <a:p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azonnali hatályú felmondással az azonnali hatályú felmondás közlésének napjával – képzőhelynek indokolni kell</a:t>
            </a:r>
          </a:p>
          <a:p>
            <a:r>
              <a:rPr lang="hu-HU" sz="2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szakképzési munkaszerződésben vállalt lényeges kötelezettségét szándékosan vagy súlyos gondatlansággal jelentős mértékben megszegi vagy</a:t>
            </a:r>
          </a:p>
          <a:p>
            <a:r>
              <a:rPr lang="hu-HU" sz="2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egyébként olyan magatartást tanúsít, amely a szakképzési munkaszerződés fenntartását lehetetlenné teszi, és emiatt lehetetlenné válik vagy jelentős akadályba ütközik a tanulószakmai vizsgára történő felkészülése vagy a szakirányú oktatás további biztosítása a tanuló részére. </a:t>
            </a:r>
          </a:p>
          <a:p>
            <a:r>
              <a:rPr lang="hu-HU" sz="2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jogszabálysértésre hivatkozva</a:t>
            </a:r>
          </a:p>
          <a:p>
            <a:r>
              <a:rPr lang="hu-HU" sz="2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másodszori évfolyamismétlés esetén</a:t>
            </a:r>
          </a:p>
          <a:p>
            <a:r>
              <a:rPr lang="hu-HU" sz="2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igazolást kiállítása a szakirányú oktatásban eltöltött időről és a megszerzett szakmai ismeretekről.</a:t>
            </a:r>
            <a:endParaRPr lang="hu-H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4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80795904-CF52-43D3-A208-CFCEC63E9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tanuló értékelése és minősítése duális képzőhelyen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67CDB1E2-9B73-4984-A652-DB77EA008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duális képzőhely az oktatóval közösen</a:t>
            </a:r>
          </a:p>
          <a:p>
            <a:pPr algn="just"/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szakképző intézmény szakmai programjában meghatározott, elsajátított tananyagrészenként megszervezett beszámolás keretében</a:t>
            </a:r>
          </a:p>
          <a:p>
            <a:pPr algn="just"/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Amennyiben a tanuló szakmai felkészültsége elmarad a programtanterv alapján elvárható mértéktől és ez a duális képzőhely felelősségére vezethető vissza, a kamara </a:t>
            </a:r>
            <a:r>
              <a:rPr lang="hu-H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5 évre eltilthatja a képzőt az oktatástól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64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Közreműködő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algn="just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szükséges, a duális képzőhely a szakirányú oktatás biztosítása érdekében közreműködőt vehet igénybe.</a:t>
            </a:r>
          </a:p>
          <a:p>
            <a:pPr algn="just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Közreműködő lehet másik duális képzőhely, vagy a szakképző iskola is.</a:t>
            </a:r>
          </a:p>
          <a:p>
            <a:pPr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közreműködőnél történő foglalkoztatás időtartama naptári évenként nem haladhatja meg a 44 munkanapot vagy 352 órát</a:t>
            </a:r>
          </a:p>
        </p:txBody>
      </p:sp>
    </p:spTree>
    <p:extLst>
      <p:ext uri="{BB962C8B-B14F-4D97-AF65-F5344CB8AC3E}">
        <p14:creationId xmlns:p14="http://schemas.microsoft.com/office/powerpoint/2010/main" val="808713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Mészárosné Szabó Anna</a:t>
            </a: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Szakképzési osztályvezető</a:t>
            </a:r>
          </a:p>
          <a:p>
            <a:pPr marL="0" indent="0">
              <a:buNone/>
            </a:pP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anna.szabo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bmkik.hu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30/7760305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18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Szakirányú oktatás (10. és 11. osztály)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b="1" dirty="0" smtClean="0"/>
              <a:t>SIKERES</a:t>
            </a:r>
            <a:r>
              <a:rPr lang="hu-HU" dirty="0" smtClean="0"/>
              <a:t> ágazati alapvizsga után és 15. életévet betöltötten</a:t>
            </a:r>
          </a:p>
          <a:p>
            <a:pPr marL="0" indent="0" algn="ctr">
              <a:buNone/>
            </a:pPr>
            <a:r>
              <a:rPr lang="hu-HU" b="1" dirty="0" smtClean="0"/>
              <a:t>VAGY</a:t>
            </a:r>
            <a:r>
              <a:rPr lang="hu-HU" dirty="0" smtClean="0"/>
              <a:t> </a:t>
            </a:r>
          </a:p>
          <a:p>
            <a:pPr marL="0" indent="0" algn="ctr">
              <a:buNone/>
            </a:pPr>
            <a:r>
              <a:rPr lang="hu-HU" u="sng" dirty="0" smtClean="0"/>
              <a:t>szakképző intézményben</a:t>
            </a:r>
          </a:p>
          <a:p>
            <a:pPr marL="0" indent="0" algn="ctr">
              <a:buNone/>
            </a:pPr>
            <a:r>
              <a:rPr lang="hu-HU" b="1" dirty="0" smtClean="0"/>
              <a:t>VAGY</a:t>
            </a:r>
            <a:r>
              <a:rPr lang="hu-HU" dirty="0" smtClean="0"/>
              <a:t> </a:t>
            </a:r>
          </a:p>
          <a:p>
            <a:pPr marL="0" indent="0" algn="ctr">
              <a:buNone/>
            </a:pPr>
            <a:r>
              <a:rPr lang="hu-HU" u="sng" dirty="0" smtClean="0"/>
              <a:t>külső gyakorlati képzőhelyen (vállalkozó, cég, szervezet)</a:t>
            </a:r>
            <a:endParaRPr lang="hu-HU" u="sng" dirty="0"/>
          </a:p>
        </p:txBody>
      </p:sp>
    </p:spTree>
    <p:extLst>
      <p:ext uri="{BB962C8B-B14F-4D97-AF65-F5344CB8AC3E}">
        <p14:creationId xmlns:p14="http://schemas.microsoft.com/office/powerpoint/2010/main" val="424323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Maradhatok iskolai tanműhelyben?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hu-HU" sz="3600" b="1" dirty="0" smtClean="0"/>
          </a:p>
          <a:p>
            <a:pPr marL="0" indent="0" algn="ctr">
              <a:buNone/>
            </a:pPr>
            <a:r>
              <a:rPr lang="hu-HU" sz="3600" b="1" u="sng" dirty="0" smtClean="0"/>
              <a:t>Iskolai tanműhelyben a szakirányú oktatás CSAK AKKOR teljesíthető, ha az külső képzőhelyen nem biztosítható és erről a gazdasági kamara egy írásos igazolást állít ki.</a:t>
            </a:r>
          </a:p>
          <a:p>
            <a:pPr marL="0" indent="0" algn="ctr">
              <a:buNone/>
            </a:pPr>
            <a:r>
              <a:rPr lang="hu-HU" sz="3600" dirty="0" smtClean="0"/>
              <a:t>Ez mit jelent? – 1. lépés: keresni kell egy külső képzőhelyet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1655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Milyen cég lehet (külső) duális képzőhely?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Külső képzőhely = duális képzőhely</a:t>
            </a:r>
          </a:p>
          <a:p>
            <a:pPr marL="0" indent="0" algn="ctr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Legjobb döntés: előszerződés kötése már 9. osztályban</a:t>
            </a:r>
          </a:p>
          <a:p>
            <a:pPr marL="0" indent="0" algn="ctr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(Az előszerződéssel arra vállal a cég kötelezettséget, hogy 10. osztálytól felveszi a tanulót szakképzési munkaszerződéssel).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Gazdasági kamaránál nyilvántartásba vett cég</a:t>
            </a:r>
          </a:p>
          <a:p>
            <a:pPr algn="just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Megfelelő tárgyi (eszközök, gépek, berendezések) és személyi (oktató) feltételekkel</a:t>
            </a:r>
          </a:p>
        </p:txBody>
      </p:sp>
    </p:spTree>
    <p:extLst>
      <p:ext uri="{BB962C8B-B14F-4D97-AF65-F5344CB8AC3E}">
        <p14:creationId xmlns:p14="http://schemas.microsoft.com/office/powerpoint/2010/main" val="1535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Mikor és hol találjak magamnak képzőhelyet?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MIKOR?</a:t>
            </a:r>
          </a:p>
          <a:p>
            <a:pPr marL="0" indent="0" algn="ctr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szakképzési munkaszerződést 10. osztály 1. napjától (szeptember 01-je) lehet megkötni.</a:t>
            </a:r>
          </a:p>
          <a:p>
            <a:pPr marL="0" indent="0" algn="ctr">
              <a:buNone/>
            </a:pP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TEHÁT</a:t>
            </a:r>
          </a:p>
          <a:p>
            <a:pPr marL="0" indent="0" algn="ctr">
              <a:buNone/>
            </a:pP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Képzőhelyet már 9. osztályban, vagy az azt követő nyáron kell keresni (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lehetőleg nem augusztus utolsó napjaiban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)!</a:t>
            </a:r>
          </a:p>
          <a:p>
            <a:pPr marL="0" indent="0" algn="ctr">
              <a:buNone/>
            </a:pP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HOL?</a:t>
            </a:r>
          </a:p>
          <a:p>
            <a:pPr marL="0" indent="0" algn="ctr">
              <a:buNone/>
            </a:pP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Lakóhelyen, lakóhelytől nem messze fekvő településen (busszal, vonattal jól megközelíthetően), azon a településen, ahol a szakképző intézmény van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8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Kitől kérjek segítséget a duális képzőhely megtalálásában?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Családtagok, rokonság</a:t>
            </a: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Barátok, haverok</a:t>
            </a: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Szakképző iskola: felsőbb éves tanulók, osztályfőnök, szakoktatók</a:t>
            </a: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Gazdasági kamara: szakképzési osztály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1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04103" y="3568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 felvételi vizsga a duális képzőhelyen?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Felvételi vizsga nincs, de </a:t>
            </a:r>
            <a:r>
              <a:rPr lang="hu-H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KIVÁLASZTÁSI ELJÁRÁS (alkalmassági vizsgálat)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lehetséges. Pl. tesztírás, kézügyességet igazoló feladat elvégzése – mindez a szakmával kapcsolatosan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21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Kérhetnek-e tőlem térítési díjat a képzésemért?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A </a:t>
            </a:r>
            <a:r>
              <a:rPr lang="hu-HU" dirty="0"/>
              <a:t>szakképzés</a:t>
            </a:r>
          </a:p>
          <a:p>
            <a:pPr algn="just"/>
            <a:r>
              <a:rPr lang="hu-HU" dirty="0"/>
              <a:t>megszervezése, végzése és feltételeinek biztosítása </a:t>
            </a:r>
            <a:r>
              <a:rPr lang="hu-HU" dirty="0" smtClean="0"/>
              <a:t>nem </a:t>
            </a:r>
            <a:r>
              <a:rPr lang="hu-HU" dirty="0"/>
              <a:t>tehető pénzbeli, </a:t>
            </a:r>
            <a:r>
              <a:rPr lang="hu-HU" dirty="0" smtClean="0"/>
              <a:t>anyagi, természetbeni </a:t>
            </a:r>
            <a:r>
              <a:rPr lang="hu-HU" dirty="0"/>
              <a:t>hozzájárulástól vagy </a:t>
            </a:r>
            <a:r>
              <a:rPr lang="hu-HU" dirty="0" smtClean="0"/>
              <a:t>költségtérítéstől függővé</a:t>
            </a:r>
            <a:r>
              <a:rPr lang="hu-HU" dirty="0"/>
              <a:t>, ha a </a:t>
            </a:r>
            <a:r>
              <a:rPr lang="hu-HU" dirty="0" smtClean="0"/>
              <a:t>tanuló a </a:t>
            </a:r>
            <a:r>
              <a:rPr lang="hu-HU" dirty="0"/>
              <a:t>szakképzésben ingyenesen vesz részt.</a:t>
            </a:r>
          </a:p>
        </p:txBody>
      </p:sp>
    </p:spTree>
    <p:extLst>
      <p:ext uri="{BB962C8B-B14F-4D97-AF65-F5344CB8AC3E}">
        <p14:creationId xmlns:p14="http://schemas.microsoft.com/office/powerpoint/2010/main" val="18120428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293</TotalTime>
  <Words>1466</Words>
  <Application>Microsoft Office PowerPoint</Application>
  <PresentationFormat>Szélesvásznú</PresentationFormat>
  <Paragraphs>154</Paragraphs>
  <Slides>26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1" baseType="lpstr">
      <vt:lpstr>Arial</vt:lpstr>
      <vt:lpstr>Times New Roman</vt:lpstr>
      <vt:lpstr>Trebuchet MS</vt:lpstr>
      <vt:lpstr>Wingdings 3</vt:lpstr>
      <vt:lpstr>Fazetta</vt:lpstr>
      <vt:lpstr>Szakképzési munkaszerződés</vt:lpstr>
      <vt:lpstr>Szakmai oktatás</vt:lpstr>
      <vt:lpstr>Szakirányú oktatás (10. és 11. osztály)</vt:lpstr>
      <vt:lpstr>Maradhatok iskolai tanműhelyben?</vt:lpstr>
      <vt:lpstr>Milyen cég lehet (külső) duális képzőhely?</vt:lpstr>
      <vt:lpstr>Mikor és hol találjak magamnak képzőhelyet?</vt:lpstr>
      <vt:lpstr>Kitől kérjek segítséget a duális képzőhely megtalálásában?</vt:lpstr>
      <vt:lpstr>Van felvételi vizsga a duális képzőhelyen?</vt:lpstr>
      <vt:lpstr>Kérhetnek-e tőlem térítési díjat a képzésemért?</vt:lpstr>
      <vt:lpstr>Szakképzési munkaszerződés</vt:lpstr>
      <vt:lpstr>PowerPoint bemutató</vt:lpstr>
      <vt:lpstr>Szakképzési munkaszerződés tartalmi elemei</vt:lpstr>
      <vt:lpstr>A szakképzési munkaszerződés alapján járó munkabér</vt:lpstr>
      <vt:lpstr>Egyszeri pályakezdési juttatás (2022)</vt:lpstr>
      <vt:lpstr>PowerPoint bemutató</vt:lpstr>
      <vt:lpstr>Munka-és pihenőidő, mentesülés a munkavégzési kötelezettség alól</vt:lpstr>
      <vt:lpstr>PowerPoint bemutató</vt:lpstr>
      <vt:lpstr>PowerPoint bemutató</vt:lpstr>
      <vt:lpstr>Igazolt és igazolatlan hiányzások</vt:lpstr>
      <vt:lpstr>PowerPoint bemutató</vt:lpstr>
      <vt:lpstr>A tanuló kártérítési felelőssége duális képzőhelyen</vt:lpstr>
      <vt:lpstr>A szakképzési munkaszerződés megszűnése</vt:lpstr>
      <vt:lpstr>A szakképzési munkaszerződés megszüntetése</vt:lpstr>
      <vt:lpstr>A tanuló értékelése és minősítése duális képzőhelyen</vt:lpstr>
      <vt:lpstr>Közreműködő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kamara</dc:creator>
  <cp:lastModifiedBy>kamara</cp:lastModifiedBy>
  <cp:revision>20</cp:revision>
  <dcterms:created xsi:type="dcterms:W3CDTF">2021-11-09T10:01:04Z</dcterms:created>
  <dcterms:modified xsi:type="dcterms:W3CDTF">2021-12-13T14:54:38Z</dcterms:modified>
</cp:coreProperties>
</file>