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58" r:id="rId5"/>
    <p:sldId id="257" r:id="rId6"/>
    <p:sldId id="261" r:id="rId7"/>
    <p:sldId id="262" r:id="rId8"/>
    <p:sldId id="263" r:id="rId9"/>
    <p:sldId id="288" r:id="rId10"/>
    <p:sldId id="265" r:id="rId11"/>
    <p:sldId id="266" r:id="rId12"/>
    <p:sldId id="268" r:id="rId13"/>
    <p:sldId id="270" r:id="rId14"/>
    <p:sldId id="291" r:id="rId15"/>
    <p:sldId id="272" r:id="rId16"/>
    <p:sldId id="274" r:id="rId17"/>
    <p:sldId id="284" r:id="rId18"/>
    <p:sldId id="285" r:id="rId19"/>
    <p:sldId id="287" r:id="rId20"/>
    <p:sldId id="289" r:id="rId21"/>
    <p:sldId id="276" r:id="rId22"/>
    <p:sldId id="278" r:id="rId23"/>
    <p:sldId id="280" r:id="rId24"/>
    <p:sldId id="282" r:id="rId25"/>
    <p:sldId id="283" r:id="rId26"/>
    <p:sldId id="286" r:id="rId27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E3577-8CAD-4278-9052-B49D20D0FD24}" type="datetimeFigureOut">
              <a:rPr lang="hu-HU" smtClean="0"/>
              <a:t>2021.12.13.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4B229-603D-4A50-9B30-03E9458BA69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86003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E3577-8CAD-4278-9052-B49D20D0FD24}" type="datetimeFigureOut">
              <a:rPr lang="hu-HU" smtClean="0"/>
              <a:t>2021.12.13.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4B229-603D-4A50-9B30-03E9458BA69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54040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E3577-8CAD-4278-9052-B49D20D0FD24}" type="datetimeFigureOut">
              <a:rPr lang="hu-HU" smtClean="0"/>
              <a:t>2021.12.13.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4B229-603D-4A50-9B30-03E9458BA698}" type="slidenum">
              <a:rPr lang="hu-HU" smtClean="0"/>
              <a:t>‹#›</a:t>
            </a:fld>
            <a:endParaRPr lang="hu-H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543709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E3577-8CAD-4278-9052-B49D20D0FD24}" type="datetimeFigureOut">
              <a:rPr lang="hu-HU" smtClean="0"/>
              <a:t>2021.12.13.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4B229-603D-4A50-9B30-03E9458BA69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680679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E3577-8CAD-4278-9052-B49D20D0FD24}" type="datetimeFigureOut">
              <a:rPr lang="hu-HU" smtClean="0"/>
              <a:t>2021.12.13.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4B229-603D-4A50-9B30-03E9458BA698}" type="slidenum">
              <a:rPr lang="hu-HU" smtClean="0"/>
              <a:t>‹#›</a:t>
            </a:fld>
            <a:endParaRPr lang="hu-H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52864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E3577-8CAD-4278-9052-B49D20D0FD24}" type="datetimeFigureOut">
              <a:rPr lang="hu-HU" smtClean="0"/>
              <a:t>2021.12.13.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4B229-603D-4A50-9B30-03E9458BA69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740789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E3577-8CAD-4278-9052-B49D20D0FD24}" type="datetimeFigureOut">
              <a:rPr lang="hu-HU" smtClean="0"/>
              <a:t>2021.12.13.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4B229-603D-4A50-9B30-03E9458BA69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652512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E3577-8CAD-4278-9052-B49D20D0FD24}" type="datetimeFigureOut">
              <a:rPr lang="hu-HU" smtClean="0"/>
              <a:t>2021.12.13.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4B229-603D-4A50-9B30-03E9458BA69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51524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E3577-8CAD-4278-9052-B49D20D0FD24}" type="datetimeFigureOut">
              <a:rPr lang="hu-HU" smtClean="0"/>
              <a:t>2021.12.13.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4B229-603D-4A50-9B30-03E9458BA69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24379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E3577-8CAD-4278-9052-B49D20D0FD24}" type="datetimeFigureOut">
              <a:rPr lang="hu-HU" smtClean="0"/>
              <a:t>2021.12.13.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4B229-603D-4A50-9B30-03E9458BA69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6231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E3577-8CAD-4278-9052-B49D20D0FD24}" type="datetimeFigureOut">
              <a:rPr lang="hu-HU" smtClean="0"/>
              <a:t>2021.12.13.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4B229-603D-4A50-9B30-03E9458BA69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76693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E3577-8CAD-4278-9052-B49D20D0FD24}" type="datetimeFigureOut">
              <a:rPr lang="hu-HU" smtClean="0"/>
              <a:t>2021.12.13.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4B229-603D-4A50-9B30-03E9458BA69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07148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E3577-8CAD-4278-9052-B49D20D0FD24}" type="datetimeFigureOut">
              <a:rPr lang="hu-HU" smtClean="0"/>
              <a:t>2021.12.13.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4B229-603D-4A50-9B30-03E9458BA69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64725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E3577-8CAD-4278-9052-B49D20D0FD24}" type="datetimeFigureOut">
              <a:rPr lang="hu-HU" smtClean="0"/>
              <a:t>2021.12.13.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4B229-603D-4A50-9B30-03E9458BA69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28089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E3577-8CAD-4278-9052-B49D20D0FD24}" type="datetimeFigureOut">
              <a:rPr lang="hu-HU" smtClean="0"/>
              <a:t>2021.12.13.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4B229-603D-4A50-9B30-03E9458BA69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58392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E3577-8CAD-4278-9052-B49D20D0FD24}" type="datetimeFigureOut">
              <a:rPr lang="hu-HU" smtClean="0"/>
              <a:t>2021.12.13.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4B229-603D-4A50-9B30-03E9458BA69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22271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E3577-8CAD-4278-9052-B49D20D0FD24}" type="datetimeFigureOut">
              <a:rPr lang="hu-HU" smtClean="0"/>
              <a:t>2021.12.13.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804B229-603D-4A50-9B30-03E9458BA69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70658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mailto:anna.szabo@bmkik.h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Szakképzési munkaszerződés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451668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2754E412-9886-413C-B785-3BFF46141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Szakképzési munkaszerződés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="" xmlns:a16="http://schemas.microsoft.com/office/drawing/2014/main" id="{7A3595E6-7678-4917-AC0E-159F5E3BEA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hu-HU" sz="2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hu-H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szakképzési munkaszerződéssel a </a:t>
            </a:r>
            <a:r>
              <a:rPr lang="hu-HU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tanuló és </a:t>
            </a:r>
            <a:r>
              <a:rPr lang="hu-H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duális képzőhely között </a:t>
            </a:r>
            <a:r>
              <a:rPr lang="hu-HU" sz="2400" b="1" u="sng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munkaviszony</a:t>
            </a:r>
            <a:r>
              <a:rPr lang="hu-H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jön létre.</a:t>
            </a:r>
          </a:p>
          <a:p>
            <a:pPr marL="0" indent="0">
              <a:buNone/>
            </a:pPr>
            <a:r>
              <a:rPr lang="hu-HU" sz="2400" b="1" u="sng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Kötelezettségek</a:t>
            </a:r>
            <a:r>
              <a:rPr lang="hu-HU" sz="2400" u="sng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hu-H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hu-HU" sz="2400" b="1" u="sng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Tanuló</a:t>
            </a:r>
            <a:r>
              <a:rPr lang="hu-H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szakirányú oktatáson való részvétel </a:t>
            </a:r>
            <a:r>
              <a:rPr lang="hu-H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(a szakmára előírt egészségügyi feltételeknek és pályaalkalmassági követelményeknek való megfelelés)</a:t>
            </a:r>
          </a:p>
          <a:p>
            <a:pPr algn="just">
              <a:buFontTx/>
              <a:buChar char="-"/>
            </a:pPr>
            <a:r>
              <a:rPr lang="hu-HU" sz="2400" b="1" u="sng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Duális </a:t>
            </a:r>
            <a:r>
              <a:rPr lang="hu-HU" sz="2400" b="1" u="sng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képzőhely</a:t>
            </a:r>
            <a:r>
              <a:rPr lang="hu-H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szakirányú oktatáson való foglalkoztatás és oktatás + a törvényben meghatározott juttatások nyújtása. </a:t>
            </a:r>
          </a:p>
          <a:p>
            <a:pPr algn="just">
              <a:buFontTx/>
              <a:buChar char="-"/>
            </a:pPr>
            <a:r>
              <a:rPr lang="hu-H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szakirányú oktatás kezdő napjával kezdődő hatállyal a szakirányú oktatás egészére kiterjedő határozott </a:t>
            </a:r>
            <a:r>
              <a:rPr lang="hu-HU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időtartamra, vagy évente 1 alkalommal 4-12 hét egybefüggő időszakra </a:t>
            </a:r>
            <a:r>
              <a:rPr lang="hu-H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köthető.</a:t>
            </a:r>
          </a:p>
          <a:p>
            <a:pPr>
              <a:buFontTx/>
              <a:buChar char="-"/>
            </a:pPr>
            <a:r>
              <a:rPr lang="hu-H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egyidejűleg csak </a:t>
            </a:r>
            <a:r>
              <a:rPr lang="hu-HU" sz="2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egy</a:t>
            </a:r>
            <a:r>
              <a:rPr lang="hu-H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szakképzési munkaszerződés köthető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5465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szakképzési munkaszerződést, annak módosítását és felmondását </a:t>
            </a:r>
            <a:r>
              <a:rPr lang="hu-HU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írásba kell foglalni.</a:t>
            </a:r>
            <a:r>
              <a:rPr lang="hu-H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szakképzési munkaszerződés tartalmát a felek </a:t>
            </a:r>
            <a:r>
              <a:rPr lang="hu-HU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közös megegyezéssel módosíthatják.</a:t>
            </a:r>
          </a:p>
          <a:p>
            <a:pPr algn="just"/>
            <a:endParaRPr lang="hu-HU" dirty="0" smtClean="0"/>
          </a:p>
          <a:p>
            <a:pPr algn="just"/>
            <a: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szakképzési munkaszerződést át kell olvasni!!!!!!!</a:t>
            </a:r>
          </a:p>
          <a:p>
            <a:pPr algn="just"/>
            <a:endParaRPr lang="hu-H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Átolvasás után alá kell írni (18 életév alatt a szülőnek/gyámnak is)</a:t>
            </a:r>
            <a:endParaRPr lang="hu-H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37748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B5DAB33D-928F-4EC8-94BB-5CC5C8C8E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Szakképzési munkaszerződés tartalmi elemei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="" xmlns:a16="http://schemas.microsoft.com/office/drawing/2014/main" id="{DE31529F-5C43-4E37-8C90-7AC65949D2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u-H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duális képzőhely neve, székhelye, elérhetősége, adószáma, statisztikai számjele, cégjegyzékszáma vagy egyéni vállalkozó, egyéb szervezet nyilvántartási száma, törvényes képviselő családi és utóneve</a:t>
            </a:r>
          </a:p>
          <a:p>
            <a:r>
              <a:rPr lang="hu-H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tanuló, illetve a képzésben részt vevő személy természetes személyazonosító adatai, lakcíme, oktatási azonosító száma, elérhetősége,</a:t>
            </a:r>
          </a:p>
          <a:p>
            <a:r>
              <a:rPr lang="hu-H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szakképző intézménynek neve, székhelye, elérhetősége, OM azonosítója, képviselőjének neve,</a:t>
            </a:r>
          </a:p>
          <a:p>
            <a:r>
              <a:rPr lang="hu-H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szakirányú oktatás körébe tartozó munkafeladatok</a:t>
            </a:r>
          </a:p>
          <a:p>
            <a:r>
              <a:rPr lang="hu-H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szakirányú oktatás időtartama és helye,</a:t>
            </a:r>
          </a:p>
          <a:p>
            <a:r>
              <a:rPr lang="hu-H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munkabér összege,</a:t>
            </a:r>
          </a:p>
          <a:p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Kötelezettségvállalás egészség-, és munkavédelmi oktatásra</a:t>
            </a:r>
          </a:p>
        </p:txBody>
      </p:sp>
    </p:spTree>
    <p:extLst>
      <p:ext uri="{BB962C8B-B14F-4D97-AF65-F5344CB8AC3E}">
        <p14:creationId xmlns:p14="http://schemas.microsoft.com/office/powerpoint/2010/main" val="2472197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E8466FA6-87F7-470F-B909-EF7A11B52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szakképzési munkaszerződés alapján járó munkabér</a:t>
            </a:r>
            <a:endParaRPr lang="hu-H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>
            <a:extLst>
              <a:ext uri="{FF2B5EF4-FFF2-40B4-BE49-F238E27FC236}">
                <a16:creationId xmlns="" xmlns:a16="http://schemas.microsoft.com/office/drawing/2014/main" id="{5FB97805-580D-4DF4-9DF7-57D4125C4F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Biztosítotti jogviszony, </a:t>
            </a:r>
            <a:r>
              <a:rPr lang="hu-H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nyugellátásra jogosító szolgálati idő, nyugdíjalapot képező jövedelem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hu-H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tárgyhót követő hónap 10. napjáig történő átutalással kell teljesíteni – mértéke min.bér min. 60%-a, </a:t>
            </a:r>
            <a:r>
              <a:rPr lang="hu-HU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hu-H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100%-a.</a:t>
            </a:r>
          </a:p>
          <a:p>
            <a:pPr algn="just"/>
            <a:r>
              <a:rPr lang="hu-H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figyelembe kell venni a tanuló, illetve a képzésben részt vevő személy szakmai felkészültségét, tanulmányi eredményeit </a:t>
            </a:r>
            <a:endParaRPr lang="hu-HU" sz="24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Egyéb 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juttatások (</a:t>
            </a:r>
            <a:r>
              <a:rPr lang="hu-H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cafetéria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– </a:t>
            </a:r>
            <a:r>
              <a:rPr lang="hu-H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min.bér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mértékéig/év, 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ledolgozott munkanapokra arányosan jár</a:t>
            </a:r>
          </a:p>
          <a:p>
            <a:pPr marL="285750" indent="-285750">
              <a:buFontTx/>
              <a:buChar char="-"/>
              <a:defRPr/>
            </a:pP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Teljes hónapra jár (tanév kezdete előtt jön létre-teljes havi munkabér jár</a:t>
            </a:r>
          </a:p>
          <a:p>
            <a:pPr marL="285750" indent="-285750">
              <a:buFontTx/>
              <a:buChar char="-"/>
              <a:defRPr/>
            </a:pP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tanév közben jön létre - időarányos munkabér jár)</a:t>
            </a:r>
          </a:p>
          <a:p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Igazolatlan 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mulasztással arányosan csökkenteni kell</a:t>
            </a:r>
          </a:p>
        </p:txBody>
      </p:sp>
    </p:spTree>
    <p:extLst>
      <p:ext uri="{BB962C8B-B14F-4D97-AF65-F5344CB8AC3E}">
        <p14:creationId xmlns:p14="http://schemas.microsoft.com/office/powerpoint/2010/main" val="74268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ím 1"/>
          <p:cNvSpPr>
            <a:spLocks noGrp="1"/>
          </p:cNvSpPr>
          <p:nvPr>
            <p:ph type="title"/>
          </p:nvPr>
        </p:nvSpPr>
        <p:spPr>
          <a:xfrm>
            <a:off x="2506664" y="457200"/>
            <a:ext cx="7704137" cy="1981200"/>
          </a:xfrm>
        </p:spPr>
        <p:txBody>
          <a:bodyPr/>
          <a:lstStyle/>
          <a:p>
            <a:pPr algn="ctr" eaLnBrk="1" hangingPunct="1">
              <a:defRPr/>
            </a:pPr>
            <a:r>
              <a:rPr lang="hu-HU" alt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Egyszeri pályakezdési juttatás (2022)</a:t>
            </a:r>
          </a:p>
        </p:txBody>
      </p:sp>
      <p:sp>
        <p:nvSpPr>
          <p:cNvPr id="30723" name="Tartalom helye 2"/>
          <p:cNvSpPr>
            <a:spLocks noGrp="1"/>
          </p:cNvSpPr>
          <p:nvPr>
            <p:ph idx="1"/>
          </p:nvPr>
        </p:nvSpPr>
        <p:spPr>
          <a:xfrm>
            <a:off x="2506664" y="2667001"/>
            <a:ext cx="7704137" cy="3332163"/>
          </a:xfrm>
        </p:spPr>
        <p:txBody>
          <a:bodyPr rtlCol="0">
            <a:normAutofit lnSpcReduction="10000"/>
          </a:bodyPr>
          <a:lstStyle/>
          <a:p>
            <a:pPr marL="114300" indent="0" algn="just"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Alapja: </a:t>
            </a:r>
          </a:p>
          <a:p>
            <a:pPr algn="just">
              <a:buClr>
                <a:schemeClr val="accent1">
                  <a:lumMod val="75000"/>
                </a:schemeClr>
              </a:buClr>
              <a:defRPr/>
            </a:pP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a)mindenkori minimálbér 80%-a: szakmai vizsga eredménye 2,00–2,99 között van – 160.000,- Ft</a:t>
            </a:r>
          </a:p>
          <a:p>
            <a:pPr algn="just">
              <a:buClr>
                <a:schemeClr val="accent1">
                  <a:lumMod val="75000"/>
                </a:schemeClr>
              </a:buClr>
              <a:defRPr/>
            </a:pP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110%-a, ha a szakmai vizsga eredménye 3,00–3,99 között van – 220.000,- Ft</a:t>
            </a:r>
          </a:p>
          <a:p>
            <a:pPr algn="just">
              <a:buClr>
                <a:schemeClr val="accent1">
                  <a:lumMod val="75000"/>
                </a:schemeClr>
              </a:buClr>
              <a:defRPr/>
            </a:pP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145%-a, ha a szakmai vizsga eredménye 4,00–4,49 között van – 290.000,- Ft</a:t>
            </a:r>
          </a:p>
          <a:p>
            <a:pPr algn="just">
              <a:buClr>
                <a:schemeClr val="accent1">
                  <a:lumMod val="75000"/>
                </a:schemeClr>
              </a:buClr>
              <a:defRPr/>
            </a:pP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180%-a, ha a szakmai vizsga eredménye 4,49 fölött van – 360.000,- Ft</a:t>
            </a:r>
          </a:p>
          <a:p>
            <a:pPr>
              <a:defRPr/>
            </a:pP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7514655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FF5778E6-FF7B-4EFA-B288-48DE1FFE6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>
            <a:extLst>
              <a:ext uri="{FF2B5EF4-FFF2-40B4-BE49-F238E27FC236}">
                <a16:creationId xmlns="" xmlns:a16="http://schemas.microsoft.com/office/drawing/2014/main" id="{733D03A1-BF17-4ACF-91D0-8E7D2D99D9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Tanuló kötelezettségei:</a:t>
            </a:r>
          </a:p>
          <a:p>
            <a:r>
              <a:rPr lang="hu-H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duális képzőhely képzési rendjét megtartja, a képzésre vonatkozó utasításait végrehajtja,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szakmai ismereteket a képességeinek megfelelően elsajátítja,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biztonsági, egészségügyi és munkavédelmi előírásokat megtartja,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nem tanúsít olyan magatartást, amellyel a duális képzőhelynek jogos gazdasági vagy egyéb érdekeit veszélyeztetné.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4781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2266AE32-363E-4A14-9700-BCBF90092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Munka-és pihenőidő, mentesülés a munkavégzési kötelezettség alól</a:t>
            </a:r>
            <a:endParaRPr lang="hu-H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>
            <a:extLst>
              <a:ext uri="{FF2B5EF4-FFF2-40B4-BE49-F238E27FC236}">
                <a16:creationId xmlns="" xmlns:a16="http://schemas.microsoft.com/office/drawing/2014/main" id="{5A0B4E31-0C40-489B-A477-90F4A42A89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hu-H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8, ill. 7 óra – 6.00 és 22.00 óra között – 16 óra pihenőidő</a:t>
            </a:r>
          </a:p>
          <a:p>
            <a:pPr algn="just"/>
            <a:r>
              <a:rPr lang="hu-H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4,5 óra után 30 perc; 6 óra után 45 perc egybefüggő szünet</a:t>
            </a:r>
          </a:p>
          <a:p>
            <a:pPr algn="just"/>
            <a:r>
              <a:rPr lang="hu-H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Legfeljebb 2hetes munkaidőkeret;</a:t>
            </a:r>
          </a:p>
          <a:p>
            <a:pPr algn="just"/>
            <a:r>
              <a:rPr lang="hu-H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18. életévig 45 munkanap/év; utána 30 munkanap/év szabadság </a:t>
            </a:r>
            <a:r>
              <a:rPr lang="hu-H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Kiadásánál 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figyelemmel kell lenni az őszi, téli, tavaszi és nyári szünet rendjére</a:t>
            </a:r>
            <a:r>
              <a:rPr lang="hu-H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hu-H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nyári szünetben 15 munkanap egybefüggően a tanuló kérésére)</a:t>
            </a:r>
          </a:p>
          <a:p>
            <a:pPr algn="just"/>
            <a:r>
              <a:rPr lang="hu-H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Szakmai vizsga előtt egybefüggően 15 munkanap felkészülési idő – szakképző intézményben</a:t>
            </a:r>
          </a:p>
        </p:txBody>
      </p:sp>
    </p:spTree>
    <p:extLst>
      <p:ext uri="{BB962C8B-B14F-4D97-AF65-F5344CB8AC3E}">
        <p14:creationId xmlns:p14="http://schemas.microsoft.com/office/powerpoint/2010/main" val="1569623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mentesül a munkavégzési kötelezettség alól munkanapokon az alábbi esetekben: </a:t>
            </a:r>
          </a:p>
          <a:p>
            <a:pPr lvl="1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közismereti oktatási napokon és olyan oktatási napokon, amikor </a:t>
            </a: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szakirányú oktatáshoz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kapcsolódó tananyagelemet a </a:t>
            </a: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szakképző intézmény végzi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lvl="1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szakképző intézmény által szervezett </a:t>
            </a: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rendezvény napján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érettségi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vizsgatárgyanként 4-4 munkanapon</a:t>
            </a:r>
          </a:p>
          <a:p>
            <a:pPr lvl="1"/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szakmai vizsgára felkészülés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esetén: legalább 15 egybefüggő munkanapon</a:t>
            </a:r>
          </a:p>
          <a:p>
            <a:pPr lvl="1"/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vizsga napján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és a </a:t>
            </a: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tanulmányokat befejező szakmai vizsgája napján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hu-H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minden olyan esetben, amikor a munkajogi szabályok szerint a munkavállaló mentesül a munkavégzési kötelezettség alól.</a:t>
            </a:r>
            <a:endParaRPr lang="hu-H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20766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hu-H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Betegszabadság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naptári évenként 15 munkanap (a munkaidő-beosztás szerinti munkanapokra), a betegszabadságot meghaladó időre </a:t>
            </a: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táppénz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jár a tanulónak.</a:t>
            </a:r>
          </a:p>
          <a:p>
            <a:pPr lvl="0" algn="just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duális képzőhely köteles biztosítani az egészséges, biztonságos munkavégzés körülményeit, a </a:t>
            </a: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munkavédelmi oktatást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és az </a:t>
            </a: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orvosi vizsgálatot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továbbá </a:t>
            </a: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felelősségbiztosítást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kell kötnie.</a:t>
            </a:r>
          </a:p>
        </p:txBody>
      </p:sp>
    </p:spTree>
    <p:extLst>
      <p:ext uri="{BB962C8B-B14F-4D97-AF65-F5344CB8AC3E}">
        <p14:creationId xmlns:p14="http://schemas.microsoft.com/office/powerpoint/2010/main" val="34034030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Igazolt és igazolatlan hiányzások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r>
              <a:rPr lang="hu-HU" dirty="0" smtClean="0"/>
              <a:t>A hiányzást a házirendben foglaltak szerint igazolni kell (orvos, szülő).</a:t>
            </a:r>
          </a:p>
          <a:p>
            <a:pPr algn="just"/>
            <a:r>
              <a:rPr lang="hu-HU" dirty="0"/>
              <a:t>Ha a </a:t>
            </a:r>
            <a:r>
              <a:rPr lang="hu-HU" dirty="0" smtClean="0"/>
              <a:t>tanulónak a </a:t>
            </a:r>
            <a:r>
              <a:rPr lang="hu-HU" dirty="0"/>
              <a:t>szorgalmi időszakban teljesítendő </a:t>
            </a:r>
            <a:r>
              <a:rPr lang="hu-HU" dirty="0" smtClean="0"/>
              <a:t>szakirányú oktatásról </a:t>
            </a:r>
            <a:r>
              <a:rPr lang="hu-HU" dirty="0"/>
              <a:t>való igazolt és igazolatlan mulasztása egy </a:t>
            </a:r>
            <a:r>
              <a:rPr lang="hu-HU" dirty="0" smtClean="0"/>
              <a:t>tanévben meghaladja </a:t>
            </a:r>
            <a:r>
              <a:rPr lang="hu-HU" dirty="0"/>
              <a:t>az adott tanévre vonatkozó összes szakirányú </a:t>
            </a:r>
            <a:r>
              <a:rPr lang="hu-HU" dirty="0" smtClean="0"/>
              <a:t>oktatási idő 20 </a:t>
            </a:r>
            <a:r>
              <a:rPr lang="hu-HU" dirty="0"/>
              <a:t>százalékát, a </a:t>
            </a:r>
            <a:r>
              <a:rPr lang="hu-HU" dirty="0" smtClean="0"/>
              <a:t>tanuló a tanulmányait </a:t>
            </a:r>
            <a:r>
              <a:rPr lang="hu-HU" dirty="0"/>
              <a:t>csak az évfolyam megismétlésével folytathatja.</a:t>
            </a:r>
          </a:p>
        </p:txBody>
      </p:sp>
    </p:spTree>
    <p:extLst>
      <p:ext uri="{BB962C8B-B14F-4D97-AF65-F5344CB8AC3E}">
        <p14:creationId xmlns:p14="http://schemas.microsoft.com/office/powerpoint/2010/main" val="3229321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Szakmai oktatás</a:t>
            </a:r>
            <a:endParaRPr lang="hu-H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hu-HU" dirty="0" smtClean="0"/>
          </a:p>
          <a:p>
            <a:pPr marL="0" indent="0" algn="ctr">
              <a:buNone/>
            </a:pPr>
            <a:endParaRPr lang="hu-HU" dirty="0"/>
          </a:p>
          <a:p>
            <a:pPr marL="0" indent="0" algn="ctr">
              <a:buNone/>
            </a:pPr>
            <a:r>
              <a:rPr lang="hu-HU" dirty="0" smtClean="0"/>
              <a:t>Szakmai oktatás = ágazati alapoktatás (9. osztály) + szakirányú oktatás (10. és 11. osztály)</a:t>
            </a:r>
          </a:p>
          <a:p>
            <a:pPr marL="0" indent="0" algn="ctr">
              <a:buNone/>
            </a:pPr>
            <a:r>
              <a:rPr lang="hu-HU" dirty="0" smtClean="0"/>
              <a:t>Ágazati alapoktatás (9. osztály) : </a:t>
            </a:r>
            <a:r>
              <a:rPr lang="hu-HU" u="sng" dirty="0" smtClean="0"/>
              <a:t>szakképző iskolában</a:t>
            </a:r>
            <a:endParaRPr lang="hu-HU" u="sng" dirty="0"/>
          </a:p>
          <a:p>
            <a:pPr marL="0" indent="0" algn="ctr">
              <a:buNone/>
            </a:pPr>
            <a:r>
              <a:rPr lang="hu-HU" dirty="0" smtClean="0"/>
              <a:t>Ágazati alapoktatás végén (9. osztály június): </a:t>
            </a:r>
            <a:r>
              <a:rPr lang="hu-HU" u="sng" dirty="0" smtClean="0"/>
              <a:t>ágazati alapvizsga </a:t>
            </a:r>
            <a:r>
              <a:rPr lang="hu-HU" dirty="0" smtClean="0"/>
              <a:t>(Ha sikerül = 10. osztály – ha nem sikerül: újra 9. osztály)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303556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 a </a:t>
            </a: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tanuló szorgalmi időszakon 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kívüli egybefüggő gyakorlatról való igazolt és </a:t>
            </a: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igazolatlan mulasztása 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meghaladja a szorgalmi időszakon kívüli </a:t>
            </a: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egybefüggő gyakorlat 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foglalkozásainak </a:t>
            </a: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 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százalékát, a </a:t>
            </a: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tanuló az 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évfolyam követelményeit </a:t>
            </a: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nem teljesítette 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és magasabb évfolyamba nem léphet. </a:t>
            </a:r>
            <a:endParaRPr lang="hu-H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 igazolatlan mulasztás 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nem haladhatja meg a szorgalmi időszakon </a:t>
            </a: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kívüli egybefüggő 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gyakorlat foglalkozásainak öt százalékát. </a:t>
            </a:r>
            <a:endParaRPr lang="hu-H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 igazolatlan mulasztást 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tanuló, illetve a képzésben részt vevő személy </a:t>
            </a: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pótolni köteles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hu-H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 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tanuló mulasztása a 20%-mértéket 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eléri, és </a:t>
            </a: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mulasztását 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következő tanév megkezdéséig pótolja, </a:t>
            </a: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magasabb évfolyamba 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léphet.</a:t>
            </a:r>
          </a:p>
          <a:p>
            <a:pPr marL="0" indent="0">
              <a:buNone/>
            </a:pP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1379796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4485A90B-3BCE-422E-B249-86D26A3249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tanuló kártérítési felelőssége duális képzőhelyen</a:t>
            </a:r>
            <a:endParaRPr lang="hu-H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>
            <a:extLst>
              <a:ext uri="{FF2B5EF4-FFF2-40B4-BE49-F238E27FC236}">
                <a16:creationId xmlns="" xmlns:a16="http://schemas.microsoft.com/office/drawing/2014/main" id="{AF3DF9A2-7D15-4005-9941-60C5E4490B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>
              <a:effectLst/>
              <a:latin typeface="Arial" panose="020B0604020202020204" pitchFamily="34" charset="0"/>
            </a:endParaRPr>
          </a:p>
          <a:p>
            <a:r>
              <a:rPr lang="hu-H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gondatlan károkozás esetén: min.bér </a:t>
            </a:r>
            <a:r>
              <a:rPr lang="hu-HU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hu-H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50%-a</a:t>
            </a:r>
          </a:p>
          <a:p>
            <a:r>
              <a:rPr lang="hu-H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szándékos károkozás esetén: min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hu-H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bér </a:t>
            </a:r>
            <a:r>
              <a:rPr lang="hu-HU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hu-H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ötszöröse</a:t>
            </a:r>
          </a:p>
          <a:p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Felelősségbiztosítás</a:t>
            </a:r>
          </a:p>
          <a:p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Közvetítői tevékenység (duális képzőhely költsége)</a:t>
            </a:r>
          </a:p>
        </p:txBody>
      </p:sp>
    </p:spTree>
    <p:extLst>
      <p:ext uri="{BB962C8B-B14F-4D97-AF65-F5344CB8AC3E}">
        <p14:creationId xmlns:p14="http://schemas.microsoft.com/office/powerpoint/2010/main" val="1095073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BABF90B2-BE4B-458C-8DC3-003B3FF0E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szakképzési munkaszerződés megszűnése</a:t>
            </a:r>
            <a:endParaRPr lang="hu-H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>
            <a:extLst>
              <a:ext uri="{FF2B5EF4-FFF2-40B4-BE49-F238E27FC236}">
                <a16:creationId xmlns="" xmlns:a16="http://schemas.microsoft.com/office/drawing/2014/main" id="{6C29821B-1E76-448F-82CE-326042D2DC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hu-HU" sz="20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hu-H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tanulói jogviszony megszűnésétől számított 30. napon,</a:t>
            </a:r>
          </a:p>
          <a:p>
            <a:pPr algn="just"/>
            <a:r>
              <a:rPr lang="hu-H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szakmai vizsga sikeres letétele hónapjának utolsó napján,</a:t>
            </a:r>
          </a:p>
          <a:p>
            <a:pPr algn="just"/>
            <a:r>
              <a:rPr lang="hu-H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duális képzőhely jogutód nélküli megszűnése napján,</a:t>
            </a:r>
          </a:p>
          <a:p>
            <a:pPr algn="just"/>
            <a:r>
              <a:rPr lang="hu-H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szakirányú oktatásban való részvételtől eltiltó határozat véglegessé válásának napján,</a:t>
            </a:r>
          </a:p>
          <a:p>
            <a:pPr algn="just"/>
            <a:r>
              <a:rPr lang="hu-H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tanuló halála napján,</a:t>
            </a:r>
          </a:p>
          <a:p>
            <a:endParaRPr lang="hu-HU" dirty="0"/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8659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0BBE781D-A247-4E3D-B850-38E75AE7E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szakképzési munkaszerződés megszüntetése</a:t>
            </a:r>
            <a:endParaRPr lang="hu-H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>
            <a:extLst>
              <a:ext uri="{FF2B5EF4-FFF2-40B4-BE49-F238E27FC236}">
                <a16:creationId xmlns="" xmlns:a16="http://schemas.microsoft.com/office/drawing/2014/main" id="{0CA40BC8-31B4-4929-B6AF-E759AFD117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a) közös megegyezéssel a közös megegyezésben megjelölt nappal,</a:t>
            </a:r>
          </a:p>
          <a:p>
            <a:r>
              <a:rPr lang="hu-H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b) felmondással a felmondás közlésétől számított 15. nappal – képzőhelynek indokolni kell</a:t>
            </a:r>
          </a:p>
          <a:p>
            <a:r>
              <a:rPr lang="hu-H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c) azonnali hatályú felmondással az azonnali hatályú felmondás közlésének napjával – képzőhelynek indokolni kell</a:t>
            </a:r>
          </a:p>
          <a:p>
            <a:r>
              <a:rPr lang="hu-HU" sz="2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szakképzési munkaszerződésben vállalt lényeges kötelezettségét szándékosan vagy súlyos gondatlansággal jelentős mértékben megszegi vagy</a:t>
            </a:r>
          </a:p>
          <a:p>
            <a:r>
              <a:rPr lang="hu-HU" sz="2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egyébként olyan magatartást tanúsít, amely a szakképzési munkaszerződés fenntartását lehetetlenné teszi, és emiatt lehetetlenné válik vagy jelentős akadályba ütközik a tanulószakmai vizsgára történő felkészülése vagy a szakirányú oktatás további biztosítása a tanuló részére. </a:t>
            </a:r>
          </a:p>
          <a:p>
            <a:r>
              <a:rPr lang="hu-HU" sz="2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jogszabálysértésre hivatkozva</a:t>
            </a:r>
          </a:p>
          <a:p>
            <a:r>
              <a:rPr lang="hu-HU" sz="2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másodszori évfolyamismétlés esetén</a:t>
            </a:r>
          </a:p>
          <a:p>
            <a:r>
              <a:rPr lang="hu-HU" sz="2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igazolást kiállítása a szakirányú oktatásban eltöltött időről és a megszerzett szakmai ismeretekről.</a:t>
            </a:r>
            <a:endParaRPr lang="hu-H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843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80795904-CF52-43D3-A208-CFCEC63E9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tanuló értékelése és minősítése duális képzőhelyen</a:t>
            </a:r>
            <a:endParaRPr lang="hu-H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>
            <a:extLst>
              <a:ext uri="{FF2B5EF4-FFF2-40B4-BE49-F238E27FC236}">
                <a16:creationId xmlns="" xmlns:a16="http://schemas.microsoft.com/office/drawing/2014/main" id="{67CDB1E2-9B73-4984-A652-DB77EA0089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>
              <a:effectLst/>
              <a:latin typeface="Arial" panose="020B0604020202020204" pitchFamily="34" charset="0"/>
            </a:endParaRPr>
          </a:p>
          <a:p>
            <a:pPr algn="just"/>
            <a:r>
              <a:rPr lang="hu-H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duális képzőhely az oktatóval közösen</a:t>
            </a:r>
          </a:p>
          <a:p>
            <a:pPr algn="just"/>
            <a:r>
              <a:rPr lang="hu-H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szakképző intézmény szakmai programjában meghatározott, elsajátított tananyagrészenként megszervezett beszámolás keretében</a:t>
            </a:r>
          </a:p>
          <a:p>
            <a:pPr algn="just"/>
            <a:r>
              <a:rPr lang="hu-H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Amennyiben a tanuló szakmai felkészültsége elmarad a programtanterv alapján elvárható mértéktől és ez a duális képzőhely felelősségére vezethető vissza, a kamara </a:t>
            </a:r>
            <a:r>
              <a:rPr lang="hu-HU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hu-H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5 évre eltilthatja a képzőt az oktatástól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064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Közreműködő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pPr algn="just"/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Amennyiben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szükséges, a duális képzőhely a szakirányú oktatás biztosítása érdekében közreműködőt vehet igénybe.</a:t>
            </a:r>
          </a:p>
          <a:p>
            <a:pPr algn="just"/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Közreműködő lehet másik duális képzőhely, vagy a szakképző iskola is.</a:t>
            </a:r>
          </a:p>
          <a:p>
            <a:pPr algn="just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közreműködőnél történő foglalkoztatás időtartama naptári évenként nem haladhatja meg a 44 munkanapot vagy 352 órát</a:t>
            </a:r>
          </a:p>
        </p:txBody>
      </p:sp>
    </p:spTree>
    <p:extLst>
      <p:ext uri="{BB962C8B-B14F-4D97-AF65-F5344CB8AC3E}">
        <p14:creationId xmlns:p14="http://schemas.microsoft.com/office/powerpoint/2010/main" val="8087131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pPr marL="0" indent="0">
              <a:buNone/>
            </a:pP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Mészárosné Szabó Anna</a:t>
            </a:r>
          </a:p>
          <a:p>
            <a:pPr marL="0" indent="0">
              <a:buNone/>
            </a:pP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Szakképzési osztályvezető</a:t>
            </a:r>
          </a:p>
          <a:p>
            <a:pPr marL="0" indent="0">
              <a:buNone/>
            </a:pPr>
            <a:r>
              <a:rPr 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anna.szabo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@</a:t>
            </a:r>
            <a:r>
              <a:rPr 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bmkik.hu</a:t>
            </a:r>
            <a:endParaRPr 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30/7760305</a:t>
            </a:r>
            <a:endParaRPr 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187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Szakirányú oktatás (10. és 11. osztály)</a:t>
            </a:r>
            <a:endParaRPr lang="hu-H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u-HU" dirty="0"/>
          </a:p>
          <a:p>
            <a:pPr marL="0" indent="0" algn="ctr">
              <a:buNone/>
            </a:pPr>
            <a:r>
              <a:rPr lang="hu-HU" b="1" dirty="0" smtClean="0"/>
              <a:t>SIKERES</a:t>
            </a:r>
            <a:r>
              <a:rPr lang="hu-HU" dirty="0" smtClean="0"/>
              <a:t> ágazati alapvizsga után és 15. életévet betöltötten</a:t>
            </a:r>
          </a:p>
          <a:p>
            <a:pPr marL="0" indent="0" algn="ctr">
              <a:buNone/>
            </a:pPr>
            <a:r>
              <a:rPr lang="hu-HU" b="1" dirty="0" smtClean="0"/>
              <a:t>VAGY</a:t>
            </a:r>
            <a:r>
              <a:rPr lang="hu-HU" dirty="0" smtClean="0"/>
              <a:t> </a:t>
            </a:r>
          </a:p>
          <a:p>
            <a:pPr marL="0" indent="0" algn="ctr">
              <a:buNone/>
            </a:pPr>
            <a:r>
              <a:rPr lang="hu-HU" u="sng" dirty="0" smtClean="0"/>
              <a:t>szakképző intézményben</a:t>
            </a:r>
          </a:p>
          <a:p>
            <a:pPr marL="0" indent="0" algn="ctr">
              <a:buNone/>
            </a:pPr>
            <a:r>
              <a:rPr lang="hu-HU" b="1" dirty="0" smtClean="0"/>
              <a:t>VAGY</a:t>
            </a:r>
            <a:r>
              <a:rPr lang="hu-HU" dirty="0" smtClean="0"/>
              <a:t> </a:t>
            </a:r>
          </a:p>
          <a:p>
            <a:pPr marL="0" indent="0" algn="ctr">
              <a:buNone/>
            </a:pPr>
            <a:r>
              <a:rPr lang="hu-HU" u="sng" dirty="0" smtClean="0"/>
              <a:t>külső gyakorlati képzőhelyen (vállalkozó, cég, szervezet)</a:t>
            </a:r>
            <a:endParaRPr lang="hu-HU" u="sng" dirty="0"/>
          </a:p>
        </p:txBody>
      </p:sp>
    </p:spTree>
    <p:extLst>
      <p:ext uri="{BB962C8B-B14F-4D97-AF65-F5344CB8AC3E}">
        <p14:creationId xmlns:p14="http://schemas.microsoft.com/office/powerpoint/2010/main" val="4243236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Maradhatok iskolai tanműhelyben?</a:t>
            </a:r>
            <a:endParaRPr lang="hu-H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hu-HU" sz="3600" b="1" dirty="0" smtClean="0"/>
          </a:p>
          <a:p>
            <a:pPr marL="0" indent="0" algn="ctr">
              <a:buNone/>
            </a:pPr>
            <a:r>
              <a:rPr lang="hu-HU" sz="3600" b="1" u="sng" dirty="0" smtClean="0"/>
              <a:t>Iskolai tanműhelyben a szakirányú oktatás CSAK AKKOR teljesíthető, ha az külső képzőhelyen nem biztosítható és erről a gazdasági kamara egy írásos igazolást állít ki.</a:t>
            </a:r>
          </a:p>
          <a:p>
            <a:pPr marL="0" indent="0" algn="ctr">
              <a:buNone/>
            </a:pPr>
            <a:r>
              <a:rPr lang="hu-HU" sz="3600" dirty="0" smtClean="0"/>
              <a:t>Ez mit jelent? – 1. lépés: keresni kell egy külső képzőhelyet</a:t>
            </a:r>
            <a:endParaRPr lang="hu-HU" sz="3600" dirty="0"/>
          </a:p>
        </p:txBody>
      </p:sp>
    </p:spTree>
    <p:extLst>
      <p:ext uri="{BB962C8B-B14F-4D97-AF65-F5344CB8AC3E}">
        <p14:creationId xmlns:p14="http://schemas.microsoft.com/office/powerpoint/2010/main" val="116550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Milyen cég lehet (külső) duális képzőhely?</a:t>
            </a:r>
            <a:endParaRPr lang="hu-H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hu-HU" dirty="0" smtClean="0"/>
          </a:p>
          <a:p>
            <a:pPr marL="0" indent="0" algn="ctr">
              <a:buNone/>
            </a:pP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Külső képzőhely = duális képzőhely</a:t>
            </a:r>
          </a:p>
          <a:p>
            <a:pPr marL="0" indent="0" algn="ctr">
              <a:buNone/>
            </a:pP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Legjobb döntés: előszerződés kötése már 9. osztályban</a:t>
            </a:r>
          </a:p>
          <a:p>
            <a:pPr marL="0" indent="0" algn="ctr">
              <a:buNone/>
            </a:pP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(Az előszerződéssel arra vállal a cég kötelezettséget, hogy 10. osztálytól felveszi a tanulót szakképzési munkaszerződéssel).</a:t>
            </a:r>
          </a:p>
          <a:p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Gazdasági kamaránál nyilvántartásba vett cég</a:t>
            </a:r>
          </a:p>
          <a:p>
            <a:pPr algn="just"/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Megfelelő tárgyi (eszközök, gépek, berendezések) és személyi (oktató) feltételekkel</a:t>
            </a:r>
          </a:p>
        </p:txBody>
      </p:sp>
    </p:spTree>
    <p:extLst>
      <p:ext uri="{BB962C8B-B14F-4D97-AF65-F5344CB8AC3E}">
        <p14:creationId xmlns:p14="http://schemas.microsoft.com/office/powerpoint/2010/main" val="15350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Mikor és hol találjak magamnak képzőhelyet?</a:t>
            </a:r>
            <a:endParaRPr lang="hu-H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MIKOR?</a:t>
            </a:r>
          </a:p>
          <a:p>
            <a:pPr marL="0" indent="0" algn="ctr">
              <a:buNone/>
            </a:pP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szakképzési munkaszerződést 10. osztály 1. napjától (szeptember 01-je) lehet megkötni.</a:t>
            </a:r>
          </a:p>
          <a:p>
            <a:pPr marL="0" indent="0" algn="ctr">
              <a:buNone/>
            </a:pPr>
            <a: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TEHÁT</a:t>
            </a:r>
          </a:p>
          <a:p>
            <a:pPr marL="0" indent="0" algn="ctr">
              <a:buNone/>
            </a:pPr>
            <a: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Képzőhelyet már 9. osztályban, vagy az azt követő nyáron kell keresni (</a:t>
            </a:r>
            <a:r>
              <a:rPr 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lehetőleg nem augusztus utolsó napjaiban</a:t>
            </a:r>
            <a: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)!</a:t>
            </a:r>
          </a:p>
          <a:p>
            <a:pPr marL="0" indent="0" algn="ctr">
              <a:buNone/>
            </a:pPr>
            <a: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HOL?</a:t>
            </a:r>
          </a:p>
          <a:p>
            <a:pPr marL="0" indent="0" algn="ctr">
              <a:buNone/>
            </a:pPr>
            <a: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Lakóhelyen, lakóhelytől nem messze fekvő településen (busszal, vonattal jól megközelíthetően), azon a településen, ahol a szakképző intézmény van</a:t>
            </a:r>
            <a:endParaRPr lang="hu-H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6986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Kitől kérjek segítséget a duális képzőhely megtalálásában?</a:t>
            </a:r>
            <a:endParaRPr lang="hu-H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Családtagok, rokonság</a:t>
            </a:r>
          </a:p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Barátok, haverok</a:t>
            </a:r>
          </a:p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Szakképző iskola: felsőbb éves tanulók, osztályfőnök, szakoktatók</a:t>
            </a:r>
          </a:p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Gazdasági kamara: szakképzési osztály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66192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04103" y="35688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u-H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Van felvételi vizsga a duális képzőhelyen?</a:t>
            </a:r>
            <a:endParaRPr lang="hu-H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hu-HU" dirty="0" smtClean="0"/>
          </a:p>
          <a:p>
            <a:pPr marL="0" indent="0" algn="ctr">
              <a:buNone/>
            </a:pPr>
            <a:endParaRPr lang="hu-HU" dirty="0"/>
          </a:p>
          <a:p>
            <a:pPr marL="0" indent="0" algn="ctr">
              <a:buNone/>
            </a:pP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Felvételi vizsga nincs, de </a:t>
            </a:r>
            <a:r>
              <a:rPr lang="hu-H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KIVÁLASZTÁSI ELJÁRÁS (alkalmassági vizsgálat) 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lehetséges. Pl. tesztírás, kézügyességet igazoló feladat elvégzése – mindez a szakmával kapcsolatosan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12123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Kérhetnek-e tőlem térítési díjat a képzésemért?</a:t>
            </a:r>
            <a:endParaRPr lang="hu-H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u-HU" dirty="0" smtClean="0"/>
          </a:p>
          <a:p>
            <a:pPr marL="0" indent="0" algn="just">
              <a:buNone/>
            </a:pPr>
            <a:r>
              <a:rPr lang="hu-HU" dirty="0" smtClean="0"/>
              <a:t>A </a:t>
            </a:r>
            <a:r>
              <a:rPr lang="hu-HU" dirty="0"/>
              <a:t>szakképzés</a:t>
            </a:r>
          </a:p>
          <a:p>
            <a:pPr algn="just"/>
            <a:r>
              <a:rPr lang="hu-HU" dirty="0"/>
              <a:t>megszervezése, végzése és feltételeinek biztosítása </a:t>
            </a:r>
            <a:r>
              <a:rPr lang="hu-HU" dirty="0" smtClean="0"/>
              <a:t>nem </a:t>
            </a:r>
            <a:r>
              <a:rPr lang="hu-HU" dirty="0"/>
              <a:t>tehető pénzbeli, </a:t>
            </a:r>
            <a:r>
              <a:rPr lang="hu-HU" dirty="0" smtClean="0"/>
              <a:t>anyagi, természetbeni </a:t>
            </a:r>
            <a:r>
              <a:rPr lang="hu-HU" dirty="0"/>
              <a:t>hozzájárulástól vagy </a:t>
            </a:r>
            <a:r>
              <a:rPr lang="hu-HU" dirty="0" smtClean="0"/>
              <a:t>költségtérítéstől függővé</a:t>
            </a:r>
            <a:r>
              <a:rPr lang="hu-HU" dirty="0"/>
              <a:t>, ha a </a:t>
            </a:r>
            <a:r>
              <a:rPr lang="hu-HU" dirty="0" smtClean="0"/>
              <a:t>tanuló a </a:t>
            </a:r>
            <a:r>
              <a:rPr lang="hu-HU" dirty="0"/>
              <a:t>szakképzésben ingyenesen vesz részt.</a:t>
            </a:r>
          </a:p>
        </p:txBody>
      </p:sp>
    </p:spTree>
    <p:extLst>
      <p:ext uri="{BB962C8B-B14F-4D97-AF65-F5344CB8AC3E}">
        <p14:creationId xmlns:p14="http://schemas.microsoft.com/office/powerpoint/2010/main" val="181204282"/>
      </p:ext>
    </p:extLst>
  </p:cSld>
  <p:clrMapOvr>
    <a:masterClrMapping/>
  </p:clrMapOvr>
</p:sld>
</file>

<file path=ppt/theme/theme1.xml><?xml version="1.0" encoding="utf-8"?>
<a:theme xmlns:a="http://schemas.openxmlformats.org/drawingml/2006/main" name="Fazetta">
  <a:themeElements>
    <a:clrScheme name="Fazet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293</TotalTime>
  <Words>1466</Words>
  <Application>Microsoft Office PowerPoint</Application>
  <PresentationFormat>Szélesvásznú</PresentationFormat>
  <Paragraphs>154</Paragraphs>
  <Slides>26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26</vt:i4>
      </vt:variant>
    </vt:vector>
  </HeadingPairs>
  <TitlesOfParts>
    <vt:vector size="31" baseType="lpstr">
      <vt:lpstr>Arial</vt:lpstr>
      <vt:lpstr>Times New Roman</vt:lpstr>
      <vt:lpstr>Trebuchet MS</vt:lpstr>
      <vt:lpstr>Wingdings 3</vt:lpstr>
      <vt:lpstr>Fazetta</vt:lpstr>
      <vt:lpstr>Szakképzési munkaszerződés</vt:lpstr>
      <vt:lpstr>Szakmai oktatás</vt:lpstr>
      <vt:lpstr>Szakirányú oktatás (10. és 11. osztály)</vt:lpstr>
      <vt:lpstr>Maradhatok iskolai tanműhelyben?</vt:lpstr>
      <vt:lpstr>Milyen cég lehet (külső) duális képzőhely?</vt:lpstr>
      <vt:lpstr>Mikor és hol találjak magamnak képzőhelyet?</vt:lpstr>
      <vt:lpstr>Kitől kérjek segítséget a duális képzőhely megtalálásában?</vt:lpstr>
      <vt:lpstr>Van felvételi vizsga a duális képzőhelyen?</vt:lpstr>
      <vt:lpstr>Kérhetnek-e tőlem térítési díjat a képzésemért?</vt:lpstr>
      <vt:lpstr>Szakképzési munkaszerződés</vt:lpstr>
      <vt:lpstr>PowerPoint bemutató</vt:lpstr>
      <vt:lpstr>Szakképzési munkaszerződés tartalmi elemei</vt:lpstr>
      <vt:lpstr>A szakképzési munkaszerződés alapján járó munkabér</vt:lpstr>
      <vt:lpstr>Egyszeri pályakezdési juttatás (2022)</vt:lpstr>
      <vt:lpstr>PowerPoint bemutató</vt:lpstr>
      <vt:lpstr>Munka-és pihenőidő, mentesülés a munkavégzési kötelezettség alól</vt:lpstr>
      <vt:lpstr>PowerPoint bemutató</vt:lpstr>
      <vt:lpstr>PowerPoint bemutató</vt:lpstr>
      <vt:lpstr>Igazolt és igazolatlan hiányzások</vt:lpstr>
      <vt:lpstr>PowerPoint bemutató</vt:lpstr>
      <vt:lpstr>A tanuló kártérítési felelőssége duális képzőhelyen</vt:lpstr>
      <vt:lpstr>A szakképzési munkaszerződés megszűnése</vt:lpstr>
      <vt:lpstr>A szakképzési munkaszerződés megszüntetése</vt:lpstr>
      <vt:lpstr>A tanuló értékelése és minősítése duális képzőhelyen</vt:lpstr>
      <vt:lpstr>Közreműködő</vt:lpstr>
      <vt:lpstr>PowerPoint bemutató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kamara</dc:creator>
  <cp:lastModifiedBy>kamara</cp:lastModifiedBy>
  <cp:revision>20</cp:revision>
  <dcterms:created xsi:type="dcterms:W3CDTF">2021-11-09T10:01:04Z</dcterms:created>
  <dcterms:modified xsi:type="dcterms:W3CDTF">2021-12-13T14:54:38Z</dcterms:modified>
</cp:coreProperties>
</file>